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839" r:id="rId1"/>
  </p:sldMasterIdLst>
  <p:notesMasterIdLst>
    <p:notesMasterId r:id="rId9"/>
  </p:notesMasterIdLst>
  <p:handoutMasterIdLst>
    <p:handoutMasterId r:id="rId10"/>
  </p:handoutMasterIdLst>
  <p:sldIdLst>
    <p:sldId id="327" r:id="rId2"/>
    <p:sldId id="335" r:id="rId3"/>
    <p:sldId id="336" r:id="rId4"/>
    <p:sldId id="337" r:id="rId5"/>
    <p:sldId id="338" r:id="rId6"/>
    <p:sldId id="340" r:id="rId7"/>
    <p:sldId id="32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0066"/>
    <a:srgbClr val="3004A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126" y="-210"/>
      </p:cViewPr>
      <p:guideLst>
        <p:guide orient="horz" pos="2160"/>
        <p:guide pos="3840"/>
        <p:guide pos="39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ssss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17A6BB-B7FA-4228-B7F4-7D95725B48E7}" type="datetimeFigureOut">
              <a:rPr lang="en-IN" smtClean="0"/>
              <a:pPr/>
              <a:t>13-03-2024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Vapor Power Cycles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5345A-536F-49D8-B277-0294C2CB1DF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505623036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ssss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2864D-5FF6-49FC-B111-D36AC4B03A68}" type="datetimeFigureOut">
              <a:rPr lang="en-IN" smtClean="0"/>
              <a:pPr/>
              <a:t>13-03-2024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Vapor Power Cycles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ADDB8-255C-44BE-A29A-5EDBACCCFE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666655249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IN"/>
              <a:t>ssss</a:t>
            </a:r>
          </a:p>
        </p:txBody>
      </p:sp>
    </p:spTree>
    <p:extLst>
      <p:ext uri="{BB962C8B-B14F-4D97-AF65-F5344CB8AC3E}">
        <p14:creationId xmlns:p14="http://schemas.microsoft.com/office/powerpoint/2010/main" xmlns="" val="2815419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3CCAE65-EE98-2EA8-F28F-37C0A2763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D2D5CD30-A272-1C33-DAA3-03608AD908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D9A279C6-8BD4-DC9A-9E4F-205197507B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xmlns="" id="{C53A31C6-6881-96C1-7713-9E1126F25B99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IN"/>
              <a:t>ssss</a:t>
            </a:r>
          </a:p>
        </p:txBody>
      </p:sp>
    </p:spTree>
    <p:extLst>
      <p:ext uri="{BB962C8B-B14F-4D97-AF65-F5344CB8AC3E}">
        <p14:creationId xmlns:p14="http://schemas.microsoft.com/office/powerpoint/2010/main" xmlns="" val="127477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6EBE0F5B-366A-E488-7BFA-BEEEB7DA9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D2CCB5F7-7984-E722-8DCA-5DE81249F2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52B0457D-0C6C-B3B0-1E35-8802CD5ACB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xmlns="" id="{D3F03CBD-44B4-45F7-7470-8F087CBBC908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IN"/>
              <a:t>ssss</a:t>
            </a:r>
          </a:p>
        </p:txBody>
      </p:sp>
    </p:spTree>
    <p:extLst>
      <p:ext uri="{BB962C8B-B14F-4D97-AF65-F5344CB8AC3E}">
        <p14:creationId xmlns:p14="http://schemas.microsoft.com/office/powerpoint/2010/main" xmlns="" val="3744679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41F4693-AADE-4EA3-A19B-7321BC4CF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D6239317-B4F7-8633-9DF6-83B3273FC6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1626136B-AEAC-2DB4-4504-E8209C62EA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xmlns="" id="{6F4D9A99-F734-00CC-84DC-A1A8FC3B2EFE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IN"/>
              <a:t>ssss</a:t>
            </a:r>
          </a:p>
        </p:txBody>
      </p:sp>
    </p:spTree>
    <p:extLst>
      <p:ext uri="{BB962C8B-B14F-4D97-AF65-F5344CB8AC3E}">
        <p14:creationId xmlns:p14="http://schemas.microsoft.com/office/powerpoint/2010/main" xmlns="" val="237599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41F4693-AADE-4EA3-A19B-7321BC4CF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D6239317-B4F7-8633-9DF6-83B3273FC6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1626136B-AEAC-2DB4-4504-E8209C62EA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xmlns="" id="{6F4D9A99-F734-00CC-84DC-A1A8FC3B2EFE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IN"/>
              <a:t>ssss</a:t>
            </a:r>
          </a:p>
        </p:txBody>
      </p:sp>
    </p:spTree>
    <p:extLst>
      <p:ext uri="{BB962C8B-B14F-4D97-AF65-F5344CB8AC3E}">
        <p14:creationId xmlns:p14="http://schemas.microsoft.com/office/powerpoint/2010/main" xmlns="" val="2178471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41F4693-AADE-4EA3-A19B-7321BC4CF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D6239317-B4F7-8633-9DF6-83B3273FC6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1626136B-AEAC-2DB4-4504-E8209C62EA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xmlns="" id="{6F4D9A99-F734-00CC-84DC-A1A8FC3B2EFE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IN"/>
              <a:t>ssss</a:t>
            </a:r>
          </a:p>
        </p:txBody>
      </p:sp>
    </p:spTree>
    <p:extLst>
      <p:ext uri="{BB962C8B-B14F-4D97-AF65-F5344CB8AC3E}">
        <p14:creationId xmlns:p14="http://schemas.microsoft.com/office/powerpoint/2010/main" xmlns="" val="2718995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IN"/>
              <a:t>ssss</a:t>
            </a:r>
          </a:p>
        </p:txBody>
      </p:sp>
    </p:spTree>
    <p:extLst>
      <p:ext uri="{BB962C8B-B14F-4D97-AF65-F5344CB8AC3E}">
        <p14:creationId xmlns:p14="http://schemas.microsoft.com/office/powerpoint/2010/main" xmlns="" val="1013593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56FC-0E10-4112-B4AF-422BB7F6FA66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183901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3D38B-BDC6-472B-A00A-CB9D552124D9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79939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C5B07-849C-4A2F-914A-9B9879CC090A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05226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B4BE-E60B-4BE2-B4EB-26156CB3075F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41661804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B567D-D787-4FCC-A3D2-3A5D9F54AEDD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0058413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CDADC-3564-4B06-A4C6-778BEAFF94DE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8376377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8443A-0C6B-44B6-B0F1-76C05D1AB13C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619685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7102-067F-4780-B75E-AD52D630C467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3380917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6657D-E835-475D-95CC-CBE383FDBD43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048130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7999-7549-489B-BBD6-66702B32F428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444626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E24B7-FCE8-431C-AA16-E4C1FA4C3134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068743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17AD-A21B-4930-AEE8-3B780046B843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226949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EF696-F7BA-485B-93F8-5FE6A1CEEB04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46034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695DE-58AE-4FE9-BF04-2CF67E66D956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609103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D0F11-CF60-4AC6-AE3C-63DF0D9C879C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806760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DE593-C4E5-4A76-BEB1-5EDA004976EB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508056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13FAA-C982-4127-B296-8D15F6985CD7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403561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02B2064-1BA2-41CC-91E8-2FB1C6537AD7}" type="datetime1">
              <a:rPr lang="en-US" smtClean="0"/>
              <a:pPr/>
              <a:t>3/13/2024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IN"/>
              <a:t>Dr. Dipak Chandra Das                                NIT Agartala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A6E5D-F209-44BA-8571-EC128AF554F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286317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  <p:sldLayoutId id="2147483851" r:id="rId12"/>
    <p:sldLayoutId id="2147483852" r:id="rId13"/>
    <p:sldLayoutId id="2147483853" r:id="rId14"/>
    <p:sldLayoutId id="2147483854" r:id="rId15"/>
    <p:sldLayoutId id="2147483855" r:id="rId16"/>
    <p:sldLayoutId id="2147483856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79376" y="6453336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>
                <a:solidFill>
                  <a:schemeClr val="bg1"/>
                </a:solidFill>
              </a:rPr>
              <a:pPr/>
              <a:t>1</a:t>
            </a:fld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79376" y="548680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79377" y="1124744"/>
            <a:ext cx="9900000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/>
              <a:t>Proposed Project Entitled </a:t>
            </a:r>
          </a:p>
          <a:p>
            <a:pPr algn="ctr"/>
            <a:r>
              <a:rPr lang="en-US" sz="2400" b="1" dirty="0"/>
              <a:t>“Introduction to Redesigned Bamboo Slicing Machine and Homestead Round Stick-making Machine for Sustainable </a:t>
            </a:r>
            <a:r>
              <a:rPr lang="en-US" sz="2400" b="1" dirty="0" err="1"/>
              <a:t>Agarbatti</a:t>
            </a:r>
            <a:r>
              <a:rPr lang="en-US" sz="2400" b="1" dirty="0"/>
              <a:t> Production in Micro and Small Enterprises”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79376" y="-27384"/>
            <a:ext cx="9900000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sv-SE" sz="2400" b="1" dirty="0">
                <a:solidFill>
                  <a:srgbClr val="FF0066"/>
                </a:solidFill>
                <a:cs typeface="Times New Roman" pitchFamily="18" charset="0"/>
              </a:rPr>
              <a:t>Khadi and Village Industries Commission Project Proposal </a:t>
            </a:r>
          </a:p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sv-SE" b="1" dirty="0">
                <a:cs typeface="Times New Roman" pitchFamily="18" charset="0"/>
              </a:rPr>
              <a:t>Presentation</a:t>
            </a:r>
          </a:p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sv-SE" dirty="0">
                <a:cs typeface="Times New Roman" pitchFamily="18" charset="0"/>
              </a:rPr>
              <a:t>on</a:t>
            </a:r>
          </a:p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FF0066"/>
              </a:solidFill>
              <a:cs typeface="Times New Roman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FD98E7B-735D-9AD2-F19E-A7B88FDD437E}"/>
              </a:ext>
            </a:extLst>
          </p:cNvPr>
          <p:cNvSpPr/>
          <p:nvPr/>
        </p:nvSpPr>
        <p:spPr>
          <a:xfrm>
            <a:off x="479376" y="2881967"/>
            <a:ext cx="9900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sz="2000" b="1" dirty="0">
                <a:solidFill>
                  <a:srgbClr val="FF0066"/>
                </a:solidFill>
                <a:cs typeface="Times New Roman" pitchFamily="18" charset="0"/>
              </a:rPr>
              <a:t>Project Coordinators</a:t>
            </a:r>
          </a:p>
          <a:p>
            <a:pPr algn="ctr"/>
            <a:r>
              <a:rPr lang="en-IN" sz="2000" b="1" dirty="0" err="1"/>
              <a:t>Dr.</a:t>
            </a:r>
            <a:r>
              <a:rPr lang="en-IN" sz="2000" b="1" dirty="0"/>
              <a:t> Pritam Das, Associate Professor (Presenting Author)</a:t>
            </a:r>
          </a:p>
          <a:p>
            <a:pPr algn="ctr"/>
            <a:r>
              <a:rPr lang="en-IN" sz="2000" b="1" dirty="0" err="1"/>
              <a:t>Dr.</a:t>
            </a:r>
            <a:r>
              <a:rPr lang="en-IN" sz="2000" b="1" dirty="0"/>
              <a:t> Arindam Majumder, Assistant Professor</a:t>
            </a:r>
          </a:p>
          <a:p>
            <a:pPr algn="ctr"/>
            <a:r>
              <a:rPr lang="en-IN" sz="2000" b="1" dirty="0" err="1"/>
              <a:t>Dr.</a:t>
            </a:r>
            <a:r>
              <a:rPr lang="en-IN" sz="2000" b="1" dirty="0"/>
              <a:t> Dipak Chandra Das, Assistant Professor</a:t>
            </a:r>
          </a:p>
          <a:p>
            <a:pPr algn="ctr"/>
            <a:r>
              <a:rPr lang="en-IN" dirty="0"/>
              <a:t>Department of Mechanical Engineering, </a:t>
            </a:r>
          </a:p>
          <a:p>
            <a:pPr algn="ctr"/>
            <a:r>
              <a:rPr lang="en-IN" dirty="0"/>
              <a:t>National Institute of Technology Agartala,</a:t>
            </a:r>
          </a:p>
          <a:p>
            <a:pPr algn="ctr"/>
            <a:r>
              <a:rPr lang="pt-BR" dirty="0"/>
              <a:t>Jirania, West Tripura, Tripura, Pin – 799046, </a:t>
            </a:r>
            <a:r>
              <a:rPr lang="en-IN" dirty="0"/>
              <a:t>India</a:t>
            </a:r>
          </a:p>
          <a:p>
            <a:pPr algn="ctr"/>
            <a:endParaRPr lang="en-IN" dirty="0"/>
          </a:p>
          <a:p>
            <a:pPr algn="ctr"/>
            <a:r>
              <a:rPr lang="en-US" sz="1800" b="1" i="0" u="none" strike="noStrike" baseline="0" dirty="0">
                <a:solidFill>
                  <a:srgbClr val="FF0066"/>
                </a:solidFill>
              </a:rPr>
              <a:t>in collaboration with </a:t>
            </a:r>
          </a:p>
          <a:p>
            <a:pPr algn="ctr"/>
            <a:r>
              <a:rPr lang="en-US" sz="1800" b="1" i="0" u="none" strike="noStrike" baseline="0" dirty="0" err="1">
                <a:solidFill>
                  <a:srgbClr val="000000"/>
                </a:solidFill>
              </a:rPr>
              <a:t>Raado</a:t>
            </a:r>
            <a:r>
              <a:rPr lang="en-US" sz="1800" b="1" i="0" u="none" strike="noStrike" baseline="0" dirty="0">
                <a:solidFill>
                  <a:srgbClr val="000000"/>
                </a:solidFill>
              </a:rPr>
              <a:t> Bamboo Welfare Corporation</a:t>
            </a:r>
            <a:endParaRPr lang="en-IN" b="1" u="sng" dirty="0">
              <a:solidFill>
                <a:srgbClr val="0070C0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4295800" y="3356992"/>
            <a:ext cx="2232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97614" y="6453336"/>
            <a:ext cx="893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accent6">
                    <a:lumMod val="50000"/>
                    <a:alpha val="60000"/>
                  </a:schemeClr>
                </a:solidFill>
              </a:rPr>
              <a:t>14.03.2024</a:t>
            </a:r>
            <a:endParaRPr lang="en-IN" sz="1100" b="1" dirty="0">
              <a:solidFill>
                <a:schemeClr val="accent6">
                  <a:lumMod val="50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72569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49CD55A-9827-E4AB-B009-8AEEA2B71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C1D89001-8154-226D-BE3D-94260303FFED}"/>
              </a:ext>
            </a:extLst>
          </p:cNvPr>
          <p:cNvCxnSpPr/>
          <p:nvPr/>
        </p:nvCxnSpPr>
        <p:spPr>
          <a:xfrm>
            <a:off x="479376" y="6453336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73D60BCA-EA23-721F-EAE4-36C80558E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>
                <a:solidFill>
                  <a:schemeClr val="bg1"/>
                </a:solidFill>
              </a:rPr>
              <a:pPr/>
              <a:t>2</a:t>
            </a:fld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0151DCE9-409D-5CB1-3C8C-6788FBA0DDB8}"/>
              </a:ext>
            </a:extLst>
          </p:cNvPr>
          <p:cNvCxnSpPr/>
          <p:nvPr/>
        </p:nvCxnSpPr>
        <p:spPr>
          <a:xfrm>
            <a:off x="479376" y="548680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31EE3F96-5ABB-6AED-472C-63FC405BA3A8}"/>
              </a:ext>
            </a:extLst>
          </p:cNvPr>
          <p:cNvSpPr/>
          <p:nvPr/>
        </p:nvSpPr>
        <p:spPr>
          <a:xfrm>
            <a:off x="479376" y="87015"/>
            <a:ext cx="98731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sv-SE" sz="2400" b="1" dirty="0">
                <a:solidFill>
                  <a:srgbClr val="FF0066"/>
                </a:solidFill>
                <a:cs typeface="Times New Roman" pitchFamily="18" charset="0"/>
              </a:rPr>
              <a:t>Khadi and Village Industries Commission Project Proposal 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xmlns="" id="{E8227565-BD04-52D6-EC51-808EC3D90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7368" y="6453337"/>
            <a:ext cx="1296144" cy="261610"/>
          </a:xfrm>
        </p:spPr>
        <p:txBody>
          <a:bodyPr/>
          <a:lstStyle/>
          <a:p>
            <a:r>
              <a:rPr lang="en-IN" sz="1200" b="1" dirty="0">
                <a:solidFill>
                  <a:schemeClr val="accent6">
                    <a:lumMod val="50000"/>
                    <a:alpha val="60000"/>
                  </a:schemeClr>
                </a:solidFill>
              </a:rPr>
              <a:t>NIT Agartala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45B04994-D922-1370-0784-886183C591FC}"/>
              </a:ext>
            </a:extLst>
          </p:cNvPr>
          <p:cNvCxnSpPr>
            <a:cxnSpLocks/>
          </p:cNvCxnSpPr>
          <p:nvPr/>
        </p:nvCxnSpPr>
        <p:spPr>
          <a:xfrm flipH="1" flipV="1">
            <a:off x="5303912" y="1341168"/>
            <a:ext cx="0" cy="432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928E069-D82C-578A-68B0-327B8DCFD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01" y="672789"/>
            <a:ext cx="2267107" cy="15076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59412F1-DA67-9D89-AD70-B6ACE4B74A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2220" y="679572"/>
            <a:ext cx="1859028" cy="151518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180B3B22-EA83-B41C-2540-2B44C02E23E9}"/>
              </a:ext>
            </a:extLst>
          </p:cNvPr>
          <p:cNvSpPr txBox="1"/>
          <p:nvPr/>
        </p:nvSpPr>
        <p:spPr>
          <a:xfrm>
            <a:off x="263352" y="2433662"/>
            <a:ext cx="515212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0" i="0" u="none" strike="noStrike" baseline="0" dirty="0">
                <a:solidFill>
                  <a:srgbClr val="000000"/>
                </a:solidFill>
              </a:rPr>
              <a:t>Fig. 1. (A) Bamboo slicing and (B) Stick-making process performed by the workers in small-scale industries of Tripura</a:t>
            </a:r>
            <a:endParaRPr lang="en-IN" sz="16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B1250209-0FB9-ACE1-51F8-1F7AACF2CE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544" y="3443366"/>
            <a:ext cx="1339024" cy="180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AF36103D-107A-08A0-EB14-4A8EAB8251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4229" y="3429000"/>
            <a:ext cx="2593659" cy="1800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A9D1EB37-8C39-264E-FD76-C6623A005115}"/>
              </a:ext>
            </a:extLst>
          </p:cNvPr>
          <p:cNvSpPr txBox="1"/>
          <p:nvPr/>
        </p:nvSpPr>
        <p:spPr>
          <a:xfrm>
            <a:off x="191344" y="5457998"/>
            <a:ext cx="508011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0" i="0" u="none" strike="noStrike" baseline="0" dirty="0">
                <a:solidFill>
                  <a:srgbClr val="000000"/>
                </a:solidFill>
              </a:rPr>
              <a:t>Fig. 2. Semi-Automatic (A) Bamboo Slicing Machine and (B) Homestead Round Stick-Making Machine used in small-scale industries of Tripura </a:t>
            </a:r>
            <a:endParaRPr lang="en-IN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030EAE07-0F46-9522-2EC3-6956D5C50759}"/>
              </a:ext>
            </a:extLst>
          </p:cNvPr>
          <p:cNvSpPr txBox="1"/>
          <p:nvPr/>
        </p:nvSpPr>
        <p:spPr>
          <a:xfrm>
            <a:off x="263352" y="2132856"/>
            <a:ext cx="515212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 (A) 			 (B)</a:t>
            </a:r>
            <a:endParaRPr lang="en-IN" sz="1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DD77306F-F5E7-0A48-C9F7-C38DAC76437D}"/>
              </a:ext>
            </a:extLst>
          </p:cNvPr>
          <p:cNvSpPr txBox="1"/>
          <p:nvPr/>
        </p:nvSpPr>
        <p:spPr>
          <a:xfrm>
            <a:off x="191344" y="5219908"/>
            <a:ext cx="515212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              (A)                                         (B)</a:t>
            </a:r>
            <a:endParaRPr lang="en-IN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4CD4A8AC-CD76-72CF-B179-1410BD5B4468}"/>
              </a:ext>
            </a:extLst>
          </p:cNvPr>
          <p:cNvSpPr txBox="1"/>
          <p:nvPr/>
        </p:nvSpPr>
        <p:spPr>
          <a:xfrm>
            <a:off x="5303912" y="548680"/>
            <a:ext cx="5112568" cy="5560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solidFill>
                  <a:srgbClr val="0070C0"/>
                </a:solidFill>
              </a:rPr>
              <a:t>Origin of the Proposal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Tripura has 2397 sq. Km of bamboo forests (23% geographical area) (Source: Tripura Forest Department)</a:t>
            </a:r>
            <a:endParaRPr lang="en-IN" kern="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 2008, the </a:t>
            </a:r>
            <a:r>
              <a:rPr lang="en-IN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bamboo sticks supplied by Tripura state to the </a:t>
            </a:r>
            <a:r>
              <a:rPr lang="en-IN" kern="1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Agarbatti</a:t>
            </a:r>
            <a:r>
              <a:rPr lang="en-IN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manufacturing industries of India was reduced from 90% to 60% (Source: Kerala Forest Research Institute Journal) </a:t>
            </a:r>
          </a:p>
          <a:p>
            <a:pPr algn="ctr">
              <a:spcAft>
                <a:spcPts val="800"/>
              </a:spcAft>
            </a:pPr>
            <a:r>
              <a:rPr lang="en-IN" b="1" dirty="0">
                <a:solidFill>
                  <a:srgbClr val="0070C0"/>
                </a:solidFill>
              </a:rPr>
              <a:t>Justification for the Project</a:t>
            </a:r>
          </a:p>
          <a:p>
            <a:r>
              <a:rPr lang="en-IN" b="1" dirty="0"/>
              <a:t>- Manual processes drawbacks: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Low productivity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Poor product quality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Increased wastage</a:t>
            </a:r>
            <a:endParaRPr lang="en-IN" b="1" dirty="0"/>
          </a:p>
          <a:p>
            <a:r>
              <a:rPr lang="en-IN" b="1" dirty="0"/>
              <a:t>- Existing machine challenges: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Three-phase power requirement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Heavyweight and large size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High operational costs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1E14F31-4BFD-08C0-9ADB-5AC660AAD6D2}"/>
              </a:ext>
            </a:extLst>
          </p:cNvPr>
          <p:cNvSpPr txBox="1"/>
          <p:nvPr/>
        </p:nvSpPr>
        <p:spPr>
          <a:xfrm>
            <a:off x="9597614" y="6453336"/>
            <a:ext cx="893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accent6">
                    <a:lumMod val="50000"/>
                    <a:alpha val="60000"/>
                  </a:schemeClr>
                </a:solidFill>
              </a:rPr>
              <a:t>14.03.2024</a:t>
            </a:r>
            <a:endParaRPr lang="en-IN" sz="1100" b="1" dirty="0">
              <a:solidFill>
                <a:schemeClr val="accent6">
                  <a:lumMod val="50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55149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D87498C-71D5-51F7-D111-B0AD3CB03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2E8E444E-E181-61A6-24F7-EEE1D99F3BF0}"/>
              </a:ext>
            </a:extLst>
          </p:cNvPr>
          <p:cNvCxnSpPr/>
          <p:nvPr/>
        </p:nvCxnSpPr>
        <p:spPr>
          <a:xfrm>
            <a:off x="479376" y="6453336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4DB3BE60-D1E5-F529-8363-0666A9DB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>
                <a:solidFill>
                  <a:schemeClr val="bg1"/>
                </a:solidFill>
              </a:rPr>
              <a:pPr/>
              <a:t>3</a:t>
            </a:fld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4C1D1BAC-0C90-065F-DD89-0BA8E606647D}"/>
              </a:ext>
            </a:extLst>
          </p:cNvPr>
          <p:cNvCxnSpPr/>
          <p:nvPr/>
        </p:nvCxnSpPr>
        <p:spPr>
          <a:xfrm>
            <a:off x="479376" y="548680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6AD8032-591F-82CF-C57F-A29FCE591DB4}"/>
              </a:ext>
            </a:extLst>
          </p:cNvPr>
          <p:cNvSpPr/>
          <p:nvPr/>
        </p:nvSpPr>
        <p:spPr>
          <a:xfrm>
            <a:off x="479376" y="87015"/>
            <a:ext cx="98731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sv-SE" sz="2400" b="1" dirty="0">
                <a:solidFill>
                  <a:srgbClr val="FF0066"/>
                </a:solidFill>
                <a:cs typeface="Times New Roman" pitchFamily="18" charset="0"/>
              </a:rPr>
              <a:t>Khadi and Village Industries Commission Project Proposal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E3DDA59-283F-E639-70BE-CDFD72F978ED}"/>
              </a:ext>
            </a:extLst>
          </p:cNvPr>
          <p:cNvSpPr txBox="1"/>
          <p:nvPr/>
        </p:nvSpPr>
        <p:spPr>
          <a:xfrm>
            <a:off x="9696400" y="116632"/>
            <a:ext cx="769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1" dirty="0"/>
              <a:t>Contd.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74DCF3D6-4194-E6AC-6D80-E949D7A255B3}"/>
              </a:ext>
            </a:extLst>
          </p:cNvPr>
          <p:cNvCxnSpPr>
            <a:cxnSpLocks/>
          </p:cNvCxnSpPr>
          <p:nvPr/>
        </p:nvCxnSpPr>
        <p:spPr>
          <a:xfrm flipH="1" flipV="1">
            <a:off x="5231904" y="1268760"/>
            <a:ext cx="0" cy="432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2C35032-8AEE-6432-6E6A-B7A65101613C}"/>
              </a:ext>
            </a:extLst>
          </p:cNvPr>
          <p:cNvSpPr txBox="1"/>
          <p:nvPr/>
        </p:nvSpPr>
        <p:spPr>
          <a:xfrm>
            <a:off x="5375922" y="544026"/>
            <a:ext cx="5544614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solidFill>
                  <a:srgbClr val="0070C0"/>
                </a:solidFill>
              </a:rPr>
              <a:t>Objectives of the Proposed Study</a:t>
            </a:r>
          </a:p>
          <a:p>
            <a:r>
              <a:rPr lang="en-IN" b="1" dirty="0"/>
              <a:t>- Introduce low-cost machines: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Bamboo slicing machine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Homestead round stick-making machine</a:t>
            </a:r>
          </a:p>
          <a:p>
            <a:r>
              <a:rPr lang="en-IN" b="1" dirty="0"/>
              <a:t>Key Objectives: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Cost reduction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Space optimization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Setup cost reduction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Operational cost reduction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Capacity building and training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Encouraging automation, entrepreneurship</a:t>
            </a:r>
            <a:endParaRPr lang="en-IN" b="1" dirty="0">
              <a:solidFill>
                <a:srgbClr val="0070C0"/>
              </a:solidFill>
            </a:endParaRPr>
          </a:p>
          <a:p>
            <a:pPr algn="ctr"/>
            <a:endParaRPr lang="en-IN" b="1" dirty="0">
              <a:solidFill>
                <a:srgbClr val="0070C0"/>
              </a:solidFill>
            </a:endParaRPr>
          </a:p>
          <a:p>
            <a:pPr algn="ctr"/>
            <a:r>
              <a:rPr lang="en-IN" b="1" dirty="0">
                <a:solidFill>
                  <a:srgbClr val="0070C0"/>
                </a:solidFill>
              </a:rPr>
              <a:t>Level of Work Done So Far</a:t>
            </a:r>
          </a:p>
          <a:p>
            <a:r>
              <a:rPr lang="en-IN" b="1" dirty="0"/>
              <a:t>- Literature Review: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Emphasis on manual efficiency and cutter redesign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Lack of single-phase operated machines</a:t>
            </a:r>
          </a:p>
          <a:p>
            <a:endParaRPr lang="en-IN" b="1" dirty="0"/>
          </a:p>
          <a:p>
            <a:r>
              <a:rPr lang="en-IN" b="1" dirty="0"/>
              <a:t>- Collaboration with </a:t>
            </a:r>
            <a:r>
              <a:rPr lang="en-IN" b="1" dirty="0" err="1"/>
              <a:t>Raado</a:t>
            </a:r>
            <a:r>
              <a:rPr lang="en-IN" b="1" dirty="0"/>
              <a:t> Bamboo Welfare Corporation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Prototype development</a:t>
            </a:r>
            <a:endParaRPr lang="en-IN" b="1" dirty="0">
              <a:solidFill>
                <a:srgbClr val="0070C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311B1C8-6C95-9596-020E-B3D3162D21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61091" y="591330"/>
            <a:ext cx="4154789" cy="270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AD758D42-2EBB-8F28-9D00-B902AFEFC3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61086" y="3501008"/>
            <a:ext cx="4154794" cy="270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DF4E703-1678-18DC-394C-D3830AF88659}"/>
              </a:ext>
            </a:extLst>
          </p:cNvPr>
          <p:cNvSpPr txBox="1"/>
          <p:nvPr/>
        </p:nvSpPr>
        <p:spPr>
          <a:xfrm>
            <a:off x="1199459" y="3218203"/>
            <a:ext cx="331236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0" i="0" u="none" strike="noStrike" baseline="0" dirty="0">
                <a:solidFill>
                  <a:srgbClr val="000000"/>
                </a:solidFill>
              </a:rPr>
              <a:t>Fig. 3. Bamboo Slicing Machine </a:t>
            </a:r>
            <a:endParaRPr lang="en-IN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8FFE2CCB-A0D8-8328-170B-379F6DB61B80}"/>
              </a:ext>
            </a:extLst>
          </p:cNvPr>
          <p:cNvSpPr txBox="1"/>
          <p:nvPr/>
        </p:nvSpPr>
        <p:spPr>
          <a:xfrm>
            <a:off x="335360" y="6111826"/>
            <a:ext cx="49685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0" i="0" u="none" strike="noStrike" baseline="0" dirty="0">
                <a:solidFill>
                  <a:srgbClr val="000000"/>
                </a:solidFill>
              </a:rPr>
              <a:t>Fig. 2. Homestead Round Stick-Making Machine </a:t>
            </a:r>
            <a:endParaRPr lang="en-IN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E992D4D-A965-FC75-37E3-3662C8ECABE6}"/>
              </a:ext>
            </a:extLst>
          </p:cNvPr>
          <p:cNvSpPr txBox="1"/>
          <p:nvPr/>
        </p:nvSpPr>
        <p:spPr>
          <a:xfrm>
            <a:off x="9597614" y="6453336"/>
            <a:ext cx="893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accent6">
                    <a:lumMod val="50000"/>
                    <a:alpha val="60000"/>
                  </a:schemeClr>
                </a:solidFill>
              </a:rPr>
              <a:t>14.03.2024</a:t>
            </a:r>
            <a:endParaRPr lang="en-IN" sz="1100" b="1" dirty="0">
              <a:solidFill>
                <a:schemeClr val="accent6">
                  <a:lumMod val="50000"/>
                  <a:alpha val="60000"/>
                </a:schemeClr>
              </a:solidFill>
            </a:endParaRPr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xmlns="" id="{5F350733-6F17-C6CA-0A0B-B53CD611B149}"/>
              </a:ext>
            </a:extLst>
          </p:cNvPr>
          <p:cNvSpPr txBox="1">
            <a:spLocks/>
          </p:cNvSpPr>
          <p:nvPr/>
        </p:nvSpPr>
        <p:spPr>
          <a:xfrm>
            <a:off x="407368" y="6453337"/>
            <a:ext cx="1296144" cy="2616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l" defTabSz="914400" rtl="0" eaLnBrk="1" latinLnBrk="0" hangingPunct="1">
              <a:defRPr sz="1100" b="0" i="0" kern="120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b="1">
                <a:solidFill>
                  <a:schemeClr val="accent6">
                    <a:lumMod val="50000"/>
                    <a:alpha val="60000"/>
                  </a:schemeClr>
                </a:solidFill>
              </a:rPr>
              <a:t>NIT Agartala</a:t>
            </a:r>
            <a:endParaRPr lang="en-IN" sz="1200" b="1" dirty="0">
              <a:solidFill>
                <a:schemeClr val="accent6">
                  <a:lumMod val="50000"/>
                  <a:alpha val="6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C7E4201-7FC6-0144-F35E-49C2C21F2B2A}"/>
              </a:ext>
            </a:extLst>
          </p:cNvPr>
          <p:cNvSpPr txBox="1"/>
          <p:nvPr/>
        </p:nvSpPr>
        <p:spPr>
          <a:xfrm rot="16200000">
            <a:off x="-2443887" y="3355214"/>
            <a:ext cx="60718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Prototypes of Redesigned </a:t>
            </a:r>
            <a:endParaRPr lang="en-IN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21708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B278091-EB9C-C16D-48D3-D99B3FCF9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FEE7FD2E-E202-CD31-706E-E82E31A79474}"/>
              </a:ext>
            </a:extLst>
          </p:cNvPr>
          <p:cNvCxnSpPr/>
          <p:nvPr/>
        </p:nvCxnSpPr>
        <p:spPr>
          <a:xfrm>
            <a:off x="479376" y="6453336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A71DE2DA-5CBC-99A2-7874-353A369F3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>
                <a:solidFill>
                  <a:schemeClr val="bg1"/>
                </a:solidFill>
              </a:rPr>
              <a:pPr/>
              <a:t>4</a:t>
            </a:fld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0903CC2B-EB59-7DAB-FB5C-C62FC01F1C8A}"/>
              </a:ext>
            </a:extLst>
          </p:cNvPr>
          <p:cNvCxnSpPr/>
          <p:nvPr/>
        </p:nvCxnSpPr>
        <p:spPr>
          <a:xfrm>
            <a:off x="479376" y="548680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936EEF0A-A427-231C-EDAC-5CBC710B4995}"/>
              </a:ext>
            </a:extLst>
          </p:cNvPr>
          <p:cNvSpPr/>
          <p:nvPr/>
        </p:nvSpPr>
        <p:spPr>
          <a:xfrm>
            <a:off x="479376" y="87015"/>
            <a:ext cx="98731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sv-SE" sz="2400" b="1" dirty="0">
                <a:solidFill>
                  <a:srgbClr val="FF0066"/>
                </a:solidFill>
                <a:cs typeface="Times New Roman" pitchFamily="18" charset="0"/>
              </a:rPr>
              <a:t>Khadi and Village Industries Commission Project Proposal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045F9351-B007-0914-9C55-0E28A8CD74BF}"/>
              </a:ext>
            </a:extLst>
          </p:cNvPr>
          <p:cNvSpPr txBox="1"/>
          <p:nvPr/>
        </p:nvSpPr>
        <p:spPr>
          <a:xfrm>
            <a:off x="9696400" y="116632"/>
            <a:ext cx="769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1" dirty="0"/>
              <a:t>Contd.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AD27982B-222F-4866-F908-42CD12D48A64}"/>
              </a:ext>
            </a:extLst>
          </p:cNvPr>
          <p:cNvCxnSpPr>
            <a:cxnSpLocks/>
          </p:cNvCxnSpPr>
          <p:nvPr/>
        </p:nvCxnSpPr>
        <p:spPr>
          <a:xfrm flipH="1" flipV="1">
            <a:off x="5519936" y="1268760"/>
            <a:ext cx="0" cy="432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FF6981A-0B20-2B62-F688-2C2257835209}"/>
              </a:ext>
            </a:extLst>
          </p:cNvPr>
          <p:cNvSpPr txBox="1"/>
          <p:nvPr/>
        </p:nvSpPr>
        <p:spPr>
          <a:xfrm>
            <a:off x="551383" y="2780928"/>
            <a:ext cx="46805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solidFill>
                  <a:srgbClr val="0070C0"/>
                </a:solidFill>
              </a:rPr>
              <a:t>Time Schedule (Month-wise Action Plan)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AD00411-8F48-E375-7332-27EB7D2D81CD}"/>
              </a:ext>
            </a:extLst>
          </p:cNvPr>
          <p:cNvSpPr txBox="1"/>
          <p:nvPr/>
        </p:nvSpPr>
        <p:spPr>
          <a:xfrm>
            <a:off x="5591944" y="578297"/>
            <a:ext cx="5256584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solidFill>
                  <a:srgbClr val="0070C0"/>
                </a:solidFill>
              </a:rPr>
              <a:t>Implementation Methodology</a:t>
            </a:r>
            <a:endParaRPr lang="en-IN" dirty="0"/>
          </a:p>
          <a:p>
            <a:r>
              <a:rPr lang="en-IN" dirty="0"/>
              <a:t>1. Testing in real-life conditions</a:t>
            </a:r>
          </a:p>
          <a:p>
            <a:r>
              <a:rPr lang="en-IN" dirty="0"/>
              <a:t>2. Modification based on test results</a:t>
            </a:r>
          </a:p>
          <a:p>
            <a:r>
              <a:rPr lang="en-IN" dirty="0"/>
              <a:t>3. Organizing workshops and training programs</a:t>
            </a:r>
          </a:p>
          <a:p>
            <a:pPr algn="ctr"/>
            <a:endParaRPr lang="en-IN" b="1" dirty="0">
              <a:solidFill>
                <a:srgbClr val="0070C0"/>
              </a:solidFill>
            </a:endParaRPr>
          </a:p>
          <a:p>
            <a:pPr algn="ctr"/>
            <a:r>
              <a:rPr lang="en-IN" b="1" dirty="0">
                <a:solidFill>
                  <a:srgbClr val="0070C0"/>
                </a:solidFill>
              </a:rPr>
              <a:t>Potential Areas for Micro-enterprise Promotion</a:t>
            </a:r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Bamboo stick making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Indirect promotion in </a:t>
            </a:r>
            <a:r>
              <a:rPr lang="en-IN" dirty="0" err="1"/>
              <a:t>agarbatti</a:t>
            </a:r>
            <a:r>
              <a:rPr lang="en-IN" dirty="0"/>
              <a:t> and handicrafts industries</a:t>
            </a:r>
          </a:p>
          <a:p>
            <a:pPr algn="ctr"/>
            <a:endParaRPr lang="en-IN" b="1" dirty="0">
              <a:solidFill>
                <a:srgbClr val="0070C0"/>
              </a:solidFill>
            </a:endParaRPr>
          </a:p>
          <a:p>
            <a:pPr algn="ctr"/>
            <a:r>
              <a:rPr lang="en-IN" b="1" dirty="0">
                <a:solidFill>
                  <a:srgbClr val="0070C0"/>
                </a:solidFill>
              </a:rPr>
              <a:t>Scientific and Technical Interventions</a:t>
            </a:r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Single-phase motor usage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Reduction in motor requirement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Replacement of belt drives with chain drives</a:t>
            </a:r>
          </a:p>
          <a:p>
            <a:endParaRPr lang="en-IN" dirty="0"/>
          </a:p>
          <a:p>
            <a:pPr algn="ctr"/>
            <a:r>
              <a:rPr lang="en-IN" b="1" dirty="0">
                <a:solidFill>
                  <a:srgbClr val="0070C0"/>
                </a:solidFill>
              </a:rPr>
              <a:t>Training Programme</a:t>
            </a:r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Workshops and training programs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Targeting women empowerment</a:t>
            </a:r>
          </a:p>
          <a:p>
            <a:endParaRPr lang="en-IN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xmlns="" id="{7082B472-A644-0CF4-D858-0C2B2BA0C1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089397492"/>
              </p:ext>
            </p:extLst>
          </p:nvPr>
        </p:nvGraphicFramePr>
        <p:xfrm>
          <a:off x="551383" y="3134062"/>
          <a:ext cx="4680521" cy="29992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12169">
                  <a:extLst>
                    <a:ext uri="{9D8B030D-6E8A-4147-A177-3AD203B41FA5}">
                      <a16:colId xmlns:a16="http://schemas.microsoft.com/office/drawing/2014/main" xmlns="" val="64194209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xmlns="" val="2510814193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xmlns="" val="1918751534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xmlns="" val="3862601608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xmlns="" val="571552862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xmlns="" val="2346790430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xmlns="" val="2764511781"/>
                    </a:ext>
                  </a:extLst>
                </a:gridCol>
              </a:tblGrid>
              <a:tr h="173990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Activity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6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Months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60620804"/>
                  </a:ext>
                </a:extLst>
              </a:tr>
              <a:tr h="17081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1-2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3-4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5-6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7-8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9-11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12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973945263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000"/>
                        </a:spcAft>
                      </a:pPr>
                      <a:r>
                        <a:rPr lang="en-IN" sz="1600" kern="100" dirty="0">
                          <a:effectLst/>
                        </a:rPr>
                        <a:t>Testing and modification of prototypes</a:t>
                      </a:r>
                      <a:r>
                        <a:rPr lang="en-US" sz="1600" kern="100" dirty="0">
                          <a:effectLst/>
                        </a:rPr>
                        <a:t> </a:t>
                      </a:r>
                      <a:endParaRPr lang="en-IN" sz="16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539483753"/>
                  </a:ext>
                </a:extLst>
              </a:tr>
              <a:tr h="16065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000"/>
                        </a:spcAft>
                      </a:pPr>
                      <a:r>
                        <a:rPr lang="en-IN" sz="1600" kern="100" dirty="0">
                          <a:effectLst/>
                        </a:rPr>
                        <a:t>Manpower recruitment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457234448"/>
                  </a:ext>
                </a:extLst>
              </a:tr>
              <a:tr h="17081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000"/>
                        </a:spcAft>
                      </a:pPr>
                      <a:r>
                        <a:rPr lang="en-IN" sz="1600" kern="100" dirty="0">
                          <a:effectLst/>
                        </a:rPr>
                        <a:t>Workshops and training programs</a:t>
                      </a:r>
                      <a:r>
                        <a:rPr lang="en-US" sz="1600" kern="100" dirty="0">
                          <a:effectLst/>
                        </a:rPr>
                        <a:t> </a:t>
                      </a:r>
                      <a:endParaRPr lang="en-IN" sz="16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626598072"/>
                  </a:ext>
                </a:extLst>
              </a:tr>
              <a:tr h="16065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1000"/>
                        </a:spcAft>
                      </a:pPr>
                      <a:r>
                        <a:rPr lang="en-IN" sz="1600" kern="100" dirty="0">
                          <a:effectLst/>
                        </a:rPr>
                        <a:t>Project report preparation</a:t>
                      </a:r>
                      <a:r>
                        <a:rPr lang="en-US" sz="1600" kern="100" dirty="0">
                          <a:effectLst/>
                        </a:rPr>
                        <a:t> </a:t>
                      </a:r>
                      <a:endParaRPr lang="en-IN" sz="16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DengXian" panose="020B0503020204020204" pitchFamily="2" charset="-122"/>
                        <a:cs typeface="Cordia New" panose="020B0502040204020203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76723681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A8BF0C0-3F60-ECC6-C3EC-ACA214D49DB6}"/>
              </a:ext>
            </a:extLst>
          </p:cNvPr>
          <p:cNvSpPr txBox="1"/>
          <p:nvPr/>
        </p:nvSpPr>
        <p:spPr>
          <a:xfrm>
            <a:off x="9597614" y="6453336"/>
            <a:ext cx="893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accent6">
                    <a:lumMod val="50000"/>
                    <a:alpha val="60000"/>
                  </a:schemeClr>
                </a:solidFill>
              </a:rPr>
              <a:t>14.03.2024</a:t>
            </a:r>
            <a:endParaRPr lang="en-IN" sz="1100" b="1" dirty="0">
              <a:solidFill>
                <a:schemeClr val="accent6">
                  <a:lumMod val="50000"/>
                  <a:alpha val="60000"/>
                </a:scheme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B07E50A6-B810-04C1-A8A1-6B4731E9C29D}"/>
              </a:ext>
            </a:extLst>
          </p:cNvPr>
          <p:cNvSpPr txBox="1">
            <a:spLocks/>
          </p:cNvSpPr>
          <p:nvPr/>
        </p:nvSpPr>
        <p:spPr>
          <a:xfrm>
            <a:off x="407368" y="6453337"/>
            <a:ext cx="1296144" cy="2616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l" defTabSz="914400" rtl="0" eaLnBrk="1" latinLnBrk="0" hangingPunct="1">
              <a:defRPr sz="1100" b="0" i="0" kern="120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b="1">
                <a:solidFill>
                  <a:schemeClr val="accent6">
                    <a:lumMod val="50000"/>
                    <a:alpha val="60000"/>
                  </a:schemeClr>
                </a:solidFill>
              </a:rPr>
              <a:t>NIT Agartala</a:t>
            </a:r>
            <a:endParaRPr lang="en-IN" sz="1200" b="1" dirty="0">
              <a:solidFill>
                <a:schemeClr val="accent6">
                  <a:lumMod val="50000"/>
                  <a:alpha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74C9AAE-E715-D169-3E89-F382D3A50D16}"/>
              </a:ext>
            </a:extLst>
          </p:cNvPr>
          <p:cNvSpPr txBox="1"/>
          <p:nvPr/>
        </p:nvSpPr>
        <p:spPr>
          <a:xfrm>
            <a:off x="407368" y="578296"/>
            <a:ext cx="525658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solidFill>
                  <a:srgbClr val="0070C0"/>
                </a:solidFill>
              </a:rPr>
              <a:t>Relevance and Justifications to KVI Sector</a:t>
            </a:r>
            <a:endParaRPr lang="en-IN" dirty="0"/>
          </a:p>
          <a:p>
            <a:r>
              <a:rPr lang="en-IN" b="1" dirty="0"/>
              <a:t>- Economic benefits: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Cost reduction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Efficiency improvements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Productivity enhancements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Quality improvements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  Raw material utilization</a:t>
            </a:r>
          </a:p>
        </p:txBody>
      </p:sp>
    </p:spTree>
    <p:extLst>
      <p:ext uri="{BB962C8B-B14F-4D97-AF65-F5344CB8AC3E}">
        <p14:creationId xmlns:p14="http://schemas.microsoft.com/office/powerpoint/2010/main" xmlns="" val="2795455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B278091-EB9C-C16D-48D3-D99B3FCF9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FEE7FD2E-E202-CD31-706E-E82E31A79474}"/>
              </a:ext>
            </a:extLst>
          </p:cNvPr>
          <p:cNvCxnSpPr/>
          <p:nvPr/>
        </p:nvCxnSpPr>
        <p:spPr>
          <a:xfrm>
            <a:off x="479376" y="6453336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A71DE2DA-5CBC-99A2-7874-353A369F3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>
                <a:solidFill>
                  <a:schemeClr val="bg1"/>
                </a:solidFill>
              </a:rPr>
              <a:pPr/>
              <a:t>5</a:t>
            </a:fld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0903CC2B-EB59-7DAB-FB5C-C62FC01F1C8A}"/>
              </a:ext>
            </a:extLst>
          </p:cNvPr>
          <p:cNvCxnSpPr/>
          <p:nvPr/>
        </p:nvCxnSpPr>
        <p:spPr>
          <a:xfrm>
            <a:off x="479376" y="548680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936EEF0A-A427-231C-EDAC-5CBC710B4995}"/>
              </a:ext>
            </a:extLst>
          </p:cNvPr>
          <p:cNvSpPr/>
          <p:nvPr/>
        </p:nvSpPr>
        <p:spPr>
          <a:xfrm>
            <a:off x="479376" y="87015"/>
            <a:ext cx="98731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sv-SE" sz="2400" b="1" dirty="0">
                <a:solidFill>
                  <a:srgbClr val="FF0066"/>
                </a:solidFill>
                <a:cs typeface="Times New Roman" pitchFamily="18" charset="0"/>
              </a:rPr>
              <a:t>Khadi and Village Industries Commission Project Proposal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045F9351-B007-0914-9C55-0E28A8CD74BF}"/>
              </a:ext>
            </a:extLst>
          </p:cNvPr>
          <p:cNvSpPr txBox="1"/>
          <p:nvPr/>
        </p:nvSpPr>
        <p:spPr>
          <a:xfrm>
            <a:off x="9696400" y="116632"/>
            <a:ext cx="769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1" dirty="0"/>
              <a:t>Contd.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AD27982B-222F-4866-F908-42CD12D48A64}"/>
              </a:ext>
            </a:extLst>
          </p:cNvPr>
          <p:cNvCxnSpPr>
            <a:cxnSpLocks/>
          </p:cNvCxnSpPr>
          <p:nvPr/>
        </p:nvCxnSpPr>
        <p:spPr>
          <a:xfrm flipH="1" flipV="1">
            <a:off x="5807968" y="1340768"/>
            <a:ext cx="0" cy="432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AEBCB5A-C369-6F21-EB53-973AEFD00083}"/>
              </a:ext>
            </a:extLst>
          </p:cNvPr>
          <p:cNvSpPr txBox="1"/>
          <p:nvPr/>
        </p:nvSpPr>
        <p:spPr>
          <a:xfrm>
            <a:off x="479377" y="571902"/>
            <a:ext cx="5472604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solidFill>
                  <a:srgbClr val="0070C0"/>
                </a:solidFill>
              </a:rPr>
              <a:t>Linkages Envisaged</a:t>
            </a:r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NIT Agartala, </a:t>
            </a:r>
            <a:r>
              <a:rPr lang="en-IN" dirty="0" err="1"/>
              <a:t>Raado</a:t>
            </a:r>
            <a:r>
              <a:rPr lang="en-IN" dirty="0"/>
              <a:t> Bamboo Welfare Corporation, KVIC, Tripura Bamboo Mission Board</a:t>
            </a:r>
          </a:p>
          <a:p>
            <a:pPr algn="ctr"/>
            <a:r>
              <a:rPr lang="en-IN" b="1" dirty="0">
                <a:solidFill>
                  <a:srgbClr val="0070C0"/>
                </a:solidFill>
              </a:rPr>
              <a:t>Follow-up Mechanism</a:t>
            </a:r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Feedback collection in three phases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Worker feedback during testing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Artisan/technician feedback post-training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Feedback post-commercialization</a:t>
            </a:r>
          </a:p>
          <a:p>
            <a:pPr algn="ctr"/>
            <a:r>
              <a:rPr lang="en-IN" b="1" dirty="0">
                <a:solidFill>
                  <a:srgbClr val="0070C0"/>
                </a:solidFill>
              </a:rPr>
              <a:t>Expected Outcome</a:t>
            </a:r>
            <a:endParaRPr lang="en-IN" dirty="0"/>
          </a:p>
          <a:p>
            <a:r>
              <a:rPr lang="en-IN" dirty="0"/>
              <a:t>- Cost-effective solutions</a:t>
            </a:r>
          </a:p>
          <a:p>
            <a:r>
              <a:rPr lang="en-IN" dirty="0"/>
              <a:t>- Reduced space and setup costs</a:t>
            </a:r>
          </a:p>
          <a:p>
            <a:r>
              <a:rPr lang="en-IN" dirty="0"/>
              <a:t>- Skilled workers</a:t>
            </a:r>
          </a:p>
          <a:p>
            <a:r>
              <a:rPr lang="en-IN" dirty="0"/>
              <a:t>- Increased productivity and profitability</a:t>
            </a:r>
          </a:p>
          <a:p>
            <a:r>
              <a:rPr lang="en-IN" dirty="0"/>
              <a:t>- Improved rural livelihood</a:t>
            </a:r>
            <a:endParaRPr lang="en-IN" b="1" dirty="0">
              <a:solidFill>
                <a:srgbClr val="0070C0"/>
              </a:solidFill>
            </a:endParaRPr>
          </a:p>
          <a:p>
            <a:pPr algn="ctr"/>
            <a:r>
              <a:rPr lang="en-IN" b="1" dirty="0">
                <a:solidFill>
                  <a:srgbClr val="0070C0"/>
                </a:solidFill>
              </a:rPr>
              <a:t>Exit Strategy</a:t>
            </a:r>
            <a:endParaRPr lang="en-IN" dirty="0"/>
          </a:p>
          <a:p>
            <a:r>
              <a:rPr lang="en-IN" dirty="0"/>
              <a:t>- Handover to </a:t>
            </a:r>
            <a:r>
              <a:rPr lang="en-IN" dirty="0" err="1"/>
              <a:t>Raado</a:t>
            </a:r>
            <a:r>
              <a:rPr lang="en-IN" dirty="0"/>
              <a:t> Bamboo Welfare Corporation</a:t>
            </a:r>
          </a:p>
          <a:p>
            <a:r>
              <a:rPr lang="en-IN" dirty="0"/>
              <a:t>- Commercialization and supply to artisans/micro-enterprises</a:t>
            </a:r>
          </a:p>
          <a:p>
            <a:r>
              <a:rPr lang="en-IN" dirty="0"/>
              <a:t>- Sustainable financing support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8F1AD8C-F35D-DA4C-0B61-C28383B32CE3}"/>
              </a:ext>
            </a:extLst>
          </p:cNvPr>
          <p:cNvSpPr txBox="1"/>
          <p:nvPr/>
        </p:nvSpPr>
        <p:spPr>
          <a:xfrm>
            <a:off x="5845074" y="548680"/>
            <a:ext cx="457947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solidFill>
                  <a:srgbClr val="0070C0"/>
                </a:solidFill>
              </a:rPr>
              <a:t>Expertise Available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IN" b="1" i="0" dirty="0" err="1">
                <a:solidFill>
                  <a:srgbClr val="0D0D0D"/>
                </a:solidFill>
                <a:effectLst/>
              </a:rPr>
              <a:t>Dr.</a:t>
            </a:r>
            <a:r>
              <a:rPr lang="en-IN" b="1" i="0" dirty="0">
                <a:solidFill>
                  <a:srgbClr val="0D0D0D"/>
                </a:solidFill>
                <a:effectLst/>
              </a:rPr>
              <a:t> Pritam Das</a:t>
            </a:r>
          </a:p>
          <a:p>
            <a:pPr marL="742950" lvl="1" indent="-285750">
              <a:buFontTx/>
              <a:buChar char="-"/>
            </a:pPr>
            <a:r>
              <a:rPr lang="en-IN" b="0" i="0" dirty="0">
                <a:solidFill>
                  <a:srgbClr val="0D0D0D"/>
                </a:solidFill>
                <a:effectLst/>
              </a:rPr>
              <a:t>Expertise in </a:t>
            </a:r>
            <a:r>
              <a:rPr lang="en-IN" dirty="0">
                <a:solidFill>
                  <a:srgbClr val="0D0D0D"/>
                </a:solidFill>
              </a:rPr>
              <a:t>design innovation, </a:t>
            </a:r>
            <a:r>
              <a:rPr lang="en-IN" b="0" i="0" dirty="0">
                <a:solidFill>
                  <a:srgbClr val="0D0D0D"/>
                </a:solidFill>
                <a:effectLst/>
              </a:rPr>
              <a:t>turbulent flow analysis, and numerical simulations</a:t>
            </a:r>
          </a:p>
          <a:p>
            <a:pPr lvl="1" algn="l"/>
            <a:endParaRPr lang="en-IN" b="0" i="0" dirty="0">
              <a:solidFill>
                <a:srgbClr val="0D0D0D"/>
              </a:solidFill>
              <a:effectLst/>
            </a:endParaRP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IN" b="1" i="0" dirty="0" err="1">
                <a:solidFill>
                  <a:srgbClr val="0D0D0D"/>
                </a:solidFill>
                <a:effectLst/>
              </a:rPr>
              <a:t>Dr.</a:t>
            </a:r>
            <a:r>
              <a:rPr lang="en-IN" b="1" i="0" dirty="0">
                <a:solidFill>
                  <a:srgbClr val="0D0D0D"/>
                </a:solidFill>
                <a:effectLst/>
              </a:rPr>
              <a:t> Arindam Majumder</a:t>
            </a:r>
          </a:p>
          <a:p>
            <a:pPr marL="742950" lvl="1" indent="-285750" algn="l">
              <a:buFontTx/>
              <a:buChar char="-"/>
            </a:pPr>
            <a:r>
              <a:rPr lang="en-IN" b="0" i="0" dirty="0">
                <a:solidFill>
                  <a:srgbClr val="0D0D0D"/>
                </a:solidFill>
                <a:effectLst/>
              </a:rPr>
              <a:t>Expertise in process optimization, manufacturing scheduling, and metaheuristics</a:t>
            </a:r>
          </a:p>
          <a:p>
            <a:pPr marL="742950" lvl="1" indent="-285750" algn="l">
              <a:buFontTx/>
              <a:buChar char="-"/>
            </a:pPr>
            <a:endParaRPr lang="en-IN" b="0" i="0" dirty="0">
              <a:solidFill>
                <a:srgbClr val="0D0D0D"/>
              </a:solidFill>
              <a:effectLst/>
            </a:endParaRP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IN" b="1" i="0" dirty="0" err="1">
                <a:solidFill>
                  <a:srgbClr val="0D0D0D"/>
                </a:solidFill>
                <a:effectLst/>
              </a:rPr>
              <a:t>Dr.</a:t>
            </a:r>
            <a:r>
              <a:rPr lang="en-IN" b="1" i="0" dirty="0">
                <a:solidFill>
                  <a:srgbClr val="0D0D0D"/>
                </a:solidFill>
                <a:effectLst/>
              </a:rPr>
              <a:t> Dipak Chandra Das</a:t>
            </a:r>
          </a:p>
          <a:p>
            <a:pPr marL="742950" lvl="1" indent="-285750">
              <a:buFontTx/>
              <a:buChar char="-"/>
            </a:pPr>
            <a:r>
              <a:rPr lang="en-IN" dirty="0">
                <a:solidFill>
                  <a:srgbClr val="0D0D0D"/>
                </a:solidFill>
              </a:rPr>
              <a:t>Expertise in boiling heat transfer, experimental investigations, and drying processes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F8CAB5E-A489-D08B-0051-F0D617CC0A35}"/>
              </a:ext>
            </a:extLst>
          </p:cNvPr>
          <p:cNvSpPr txBox="1"/>
          <p:nvPr/>
        </p:nvSpPr>
        <p:spPr>
          <a:xfrm>
            <a:off x="9597614" y="6453336"/>
            <a:ext cx="893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accent6">
                    <a:lumMod val="50000"/>
                    <a:alpha val="60000"/>
                  </a:schemeClr>
                </a:solidFill>
              </a:rPr>
              <a:t>14.03.2024</a:t>
            </a:r>
            <a:endParaRPr lang="en-IN" sz="1100" b="1" dirty="0">
              <a:solidFill>
                <a:schemeClr val="accent6">
                  <a:lumMod val="50000"/>
                  <a:alpha val="60000"/>
                </a:schemeClr>
              </a:solidFill>
            </a:endParaRPr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xmlns="" id="{EDAEF082-B7E3-1B8B-2B62-E184F733DC22}"/>
              </a:ext>
            </a:extLst>
          </p:cNvPr>
          <p:cNvSpPr txBox="1">
            <a:spLocks/>
          </p:cNvSpPr>
          <p:nvPr/>
        </p:nvSpPr>
        <p:spPr>
          <a:xfrm>
            <a:off x="407368" y="6453337"/>
            <a:ext cx="1296144" cy="2616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l" defTabSz="914400" rtl="0" eaLnBrk="1" latinLnBrk="0" hangingPunct="1">
              <a:defRPr sz="1100" b="0" i="0" kern="120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b="1">
                <a:solidFill>
                  <a:schemeClr val="accent6">
                    <a:lumMod val="50000"/>
                    <a:alpha val="60000"/>
                  </a:schemeClr>
                </a:solidFill>
              </a:rPr>
              <a:t>NIT Agartala</a:t>
            </a:r>
            <a:endParaRPr lang="en-IN" sz="1200" b="1" dirty="0">
              <a:solidFill>
                <a:schemeClr val="accent6">
                  <a:lumMod val="50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04229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B278091-EB9C-C16D-48D3-D99B3FCF9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FEE7FD2E-E202-CD31-706E-E82E31A79474}"/>
              </a:ext>
            </a:extLst>
          </p:cNvPr>
          <p:cNvCxnSpPr/>
          <p:nvPr/>
        </p:nvCxnSpPr>
        <p:spPr>
          <a:xfrm>
            <a:off x="479376" y="6453336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A71DE2DA-5CBC-99A2-7874-353A369F3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>
                <a:solidFill>
                  <a:schemeClr val="bg1"/>
                </a:solidFill>
              </a:rPr>
              <a:pPr/>
              <a:t>6</a:t>
            </a:fld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0903CC2B-EB59-7DAB-FB5C-C62FC01F1C8A}"/>
              </a:ext>
            </a:extLst>
          </p:cNvPr>
          <p:cNvCxnSpPr/>
          <p:nvPr/>
        </p:nvCxnSpPr>
        <p:spPr>
          <a:xfrm>
            <a:off x="479376" y="548680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936EEF0A-A427-231C-EDAC-5CBC710B4995}"/>
              </a:ext>
            </a:extLst>
          </p:cNvPr>
          <p:cNvSpPr/>
          <p:nvPr/>
        </p:nvSpPr>
        <p:spPr>
          <a:xfrm>
            <a:off x="479376" y="87015"/>
            <a:ext cx="98731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FF0066"/>
                </a:solidFill>
                <a:cs typeface="Times New Roman" pitchFamily="18" charset="0"/>
              </a:rPr>
              <a:t>Budget Details (INR)</a:t>
            </a:r>
            <a:endParaRPr lang="sv-SE" sz="2400" b="1" dirty="0">
              <a:solidFill>
                <a:srgbClr val="FF0066"/>
              </a:solidFill>
              <a:cs typeface="Times New Roman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045F9351-B007-0914-9C55-0E28A8CD74BF}"/>
              </a:ext>
            </a:extLst>
          </p:cNvPr>
          <p:cNvSpPr txBox="1"/>
          <p:nvPr/>
        </p:nvSpPr>
        <p:spPr>
          <a:xfrm>
            <a:off x="9696400" y="116632"/>
            <a:ext cx="769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1" dirty="0"/>
              <a:t>Contd.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xmlns="" id="{488E52D2-BD8B-9892-93C1-7FC24C3093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502438333"/>
              </p:ext>
            </p:extLst>
          </p:nvPr>
        </p:nvGraphicFramePr>
        <p:xfrm>
          <a:off x="479374" y="620688"/>
          <a:ext cx="5544618" cy="28742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0082">
                  <a:extLst>
                    <a:ext uri="{9D8B030D-6E8A-4147-A177-3AD203B41FA5}">
                      <a16:colId xmlns:a16="http://schemas.microsoft.com/office/drawing/2014/main" xmlns="" val="2591936049"/>
                    </a:ext>
                  </a:extLst>
                </a:gridCol>
                <a:gridCol w="2736304">
                  <a:extLst>
                    <a:ext uri="{9D8B030D-6E8A-4147-A177-3AD203B41FA5}">
                      <a16:colId xmlns:a16="http://schemas.microsoft.com/office/drawing/2014/main" xmlns="" val="2842198871"/>
                    </a:ext>
                  </a:extLst>
                </a:gridCol>
                <a:gridCol w="980748">
                  <a:extLst>
                    <a:ext uri="{9D8B030D-6E8A-4147-A177-3AD203B41FA5}">
                      <a16:colId xmlns:a16="http://schemas.microsoft.com/office/drawing/2014/main" xmlns="" val="2140055547"/>
                    </a:ext>
                  </a:extLst>
                </a:gridCol>
                <a:gridCol w="1107484">
                  <a:extLst>
                    <a:ext uri="{9D8B030D-6E8A-4147-A177-3AD203B41FA5}">
                      <a16:colId xmlns:a16="http://schemas.microsoft.com/office/drawing/2014/main" xmlns="" val="779446989"/>
                    </a:ext>
                  </a:extLst>
                </a:gridCol>
              </a:tblGrid>
              <a:tr h="2520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b="1" kern="1200" dirty="0">
                          <a:solidFill>
                            <a:srgbClr val="0070C0"/>
                          </a:solidFill>
                          <a:latin typeface="+mn-lt"/>
                          <a:ea typeface="+mn-ea"/>
                          <a:cs typeface="+mn-cs"/>
                        </a:rPr>
                        <a:t>Sr. No.</a:t>
                      </a:r>
                      <a:endParaRPr lang="en-IN" sz="1800" b="1" kern="1200" dirty="0">
                        <a:solidFill>
                          <a:srgbClr val="0070C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b="1" kern="1200" dirty="0">
                          <a:solidFill>
                            <a:srgbClr val="0070C0"/>
                          </a:solidFill>
                          <a:latin typeface="+mn-lt"/>
                          <a:ea typeface="+mn-ea"/>
                          <a:cs typeface="+mn-cs"/>
                        </a:rPr>
                        <a:t>Item of Expenditure</a:t>
                      </a:r>
                      <a:endParaRPr lang="en-IN" sz="1800" b="1" kern="1200" dirty="0">
                        <a:solidFill>
                          <a:srgbClr val="0070C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b="1" kern="1200" dirty="0">
                          <a:solidFill>
                            <a:srgbClr val="0070C0"/>
                          </a:solidFill>
                          <a:latin typeface="+mn-lt"/>
                          <a:ea typeface="+mn-ea"/>
                          <a:cs typeface="+mn-cs"/>
                        </a:rPr>
                        <a:t>1st Year</a:t>
                      </a:r>
                      <a:endParaRPr lang="en-IN" sz="1800" b="1" kern="1200" dirty="0">
                        <a:solidFill>
                          <a:srgbClr val="0070C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b="1" kern="1200" dirty="0">
                          <a:solidFill>
                            <a:srgbClr val="0070C0"/>
                          </a:solidFill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  <a:endParaRPr lang="en-IN" sz="1800" b="1" kern="1200" dirty="0">
                        <a:solidFill>
                          <a:srgbClr val="0070C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37801143"/>
                  </a:ext>
                </a:extLst>
              </a:tr>
              <a:tr h="2520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Manpower* 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3,00,000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2865" marR="6286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3,00,000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14016055"/>
                  </a:ext>
                </a:extLst>
              </a:tr>
              <a:tr h="2520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Travel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28,000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2865" marR="6286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28,000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37141494"/>
                  </a:ext>
                </a:extLst>
              </a:tr>
              <a:tr h="2520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3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Training </a:t>
                      </a:r>
                      <a:r>
                        <a:rPr lang="en-US" sz="1600" dirty="0" err="1">
                          <a:effectLst/>
                        </a:rPr>
                        <a:t>Programmes</a:t>
                      </a:r>
                      <a:r>
                        <a:rPr lang="en-US" sz="1600" dirty="0">
                          <a:effectLst/>
                        </a:rPr>
                        <a:t>*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4,24,400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2865" marR="6286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4,24,400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99177845"/>
                  </a:ext>
                </a:extLst>
              </a:tr>
              <a:tr h="2520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4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Contingencies*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2,95,000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286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  2,95,000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21010097"/>
                  </a:ext>
                </a:extLst>
              </a:tr>
              <a:tr h="2520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 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Total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10,47,400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286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10,47,400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74989242"/>
                  </a:ext>
                </a:extLst>
              </a:tr>
              <a:tr h="2520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 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Overhead (10% of the total expenditure)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1,04,740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286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  1,04,740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22250250"/>
                  </a:ext>
                </a:extLst>
              </a:tr>
              <a:tr h="2520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 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Total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11,52,140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286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  </a:t>
                      </a:r>
                      <a:r>
                        <a:rPr lang="en-US" sz="1600" b="1" dirty="0">
                          <a:effectLst/>
                        </a:rPr>
                        <a:t>11,52,140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0" marR="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06730044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DF26F47F-79E4-C4ED-DED5-16BBFF71AA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693665783"/>
              </p:ext>
            </p:extLst>
          </p:nvPr>
        </p:nvGraphicFramePr>
        <p:xfrm>
          <a:off x="6206923" y="2677485"/>
          <a:ext cx="4188239" cy="23482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69197">
                  <a:extLst>
                    <a:ext uri="{9D8B030D-6E8A-4147-A177-3AD203B41FA5}">
                      <a16:colId xmlns:a16="http://schemas.microsoft.com/office/drawing/2014/main" xmlns="" val="27089685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xmlns="" val="18005726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23269903"/>
                    </a:ext>
                  </a:extLst>
                </a:gridCol>
                <a:gridCol w="1130810">
                  <a:extLst>
                    <a:ext uri="{9D8B030D-6E8A-4147-A177-3AD203B41FA5}">
                      <a16:colId xmlns:a16="http://schemas.microsoft.com/office/drawing/2014/main" xmlns="" val="2508736287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>
                          <a:solidFill>
                            <a:schemeClr val="tx1"/>
                          </a:solidFill>
                          <a:effectLst/>
                        </a:rPr>
                        <a:t>Description </a:t>
                      </a:r>
                      <a:endParaRPr lang="en-I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>
                          <a:solidFill>
                            <a:schemeClr val="tx1"/>
                          </a:solidFill>
                          <a:effectLst/>
                        </a:rPr>
                        <a:t>Year-1</a:t>
                      </a:r>
                      <a:endParaRPr lang="en-I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>
                          <a:solidFill>
                            <a:schemeClr val="tx1"/>
                          </a:solidFill>
                          <a:effectLst/>
                        </a:rPr>
                        <a:t>Total </a:t>
                      </a:r>
                      <a:endParaRPr lang="en-I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38293635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b="0" kern="100" dirty="0">
                          <a:solidFill>
                            <a:schemeClr val="tx1"/>
                          </a:solidFill>
                          <a:effectLst/>
                        </a:rPr>
                        <a:t>Equipment</a:t>
                      </a:r>
                      <a:endParaRPr lang="en-IN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>
                          <a:solidFill>
                            <a:schemeClr val="tx1"/>
                          </a:solidFill>
                          <a:effectLst/>
                        </a:rPr>
                        <a:t>200000</a:t>
                      </a:r>
                      <a:endParaRPr lang="en-I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6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b="1" kern="100" dirty="0">
                          <a:solidFill>
                            <a:schemeClr val="tx1"/>
                          </a:solidFill>
                          <a:effectLst/>
                        </a:rPr>
                        <a:t>2,95,000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I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84936861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b="0" kern="100">
                          <a:solidFill>
                            <a:schemeClr val="tx1"/>
                          </a:solidFill>
                          <a:effectLst/>
                        </a:rPr>
                        <a:t>Transportation and Installation</a:t>
                      </a:r>
                      <a:endParaRPr lang="en-IN" sz="1600" b="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>
                          <a:solidFill>
                            <a:schemeClr val="tx1"/>
                          </a:solidFill>
                          <a:effectLst/>
                        </a:rPr>
                        <a:t>25000</a:t>
                      </a:r>
                      <a:endParaRPr lang="en-I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50303721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b="0" kern="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b="0" kern="100" dirty="0">
                          <a:solidFill>
                            <a:schemeClr val="tx1"/>
                          </a:solidFill>
                          <a:effectLst/>
                        </a:rPr>
                        <a:t>Consumables</a:t>
                      </a:r>
                      <a:endParaRPr lang="en-IN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>
                          <a:solidFill>
                            <a:schemeClr val="tx1"/>
                          </a:solidFill>
                          <a:effectLst/>
                        </a:rPr>
                        <a:t>Bamboo</a:t>
                      </a:r>
                      <a:endParaRPr lang="en-I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>
                          <a:solidFill>
                            <a:schemeClr val="tx1"/>
                          </a:solidFill>
                          <a:effectLst/>
                        </a:rPr>
                        <a:t>15000</a:t>
                      </a:r>
                      <a:endParaRPr lang="en-I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9463444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>
                          <a:solidFill>
                            <a:schemeClr val="tx1"/>
                          </a:solidFill>
                          <a:effectLst/>
                        </a:rPr>
                        <a:t>Printing</a:t>
                      </a:r>
                      <a:endParaRPr lang="en-I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>
                          <a:solidFill>
                            <a:schemeClr val="tx1"/>
                          </a:solidFill>
                          <a:effectLst/>
                        </a:rPr>
                        <a:t>10000</a:t>
                      </a:r>
                      <a:endParaRPr lang="en-I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9933760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>
                          <a:solidFill>
                            <a:schemeClr val="tx1"/>
                          </a:solidFill>
                          <a:effectLst/>
                        </a:rPr>
                        <a:t>Hard Disc</a:t>
                      </a:r>
                      <a:endParaRPr lang="en-I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>
                          <a:solidFill>
                            <a:schemeClr val="tx1"/>
                          </a:solidFill>
                          <a:effectLst/>
                        </a:rPr>
                        <a:t>15000</a:t>
                      </a:r>
                      <a:endParaRPr lang="en-IN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2351188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 dirty="0">
                          <a:solidFill>
                            <a:schemeClr val="tx1"/>
                          </a:solidFill>
                          <a:effectLst/>
                        </a:rPr>
                        <a:t>Miscellaneous</a:t>
                      </a:r>
                      <a:endParaRPr lang="en-I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 dirty="0">
                          <a:solidFill>
                            <a:schemeClr val="tx1"/>
                          </a:solidFill>
                          <a:effectLst/>
                        </a:rPr>
                        <a:t>30000</a:t>
                      </a:r>
                      <a:endParaRPr lang="en-I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0213022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="" id="{E6B9E5E8-293B-84BC-720B-BD0C3EF7A8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916760546"/>
              </p:ext>
            </p:extLst>
          </p:nvPr>
        </p:nvGraphicFramePr>
        <p:xfrm>
          <a:off x="6191136" y="935777"/>
          <a:ext cx="4188239" cy="123628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3016">
                  <a:extLst>
                    <a:ext uri="{9D8B030D-6E8A-4147-A177-3AD203B41FA5}">
                      <a16:colId xmlns:a16="http://schemas.microsoft.com/office/drawing/2014/main" xmlns="" val="4106428323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xmlns="" val="1926059392"/>
                    </a:ext>
                  </a:extLst>
                </a:gridCol>
                <a:gridCol w="1547071">
                  <a:extLst>
                    <a:ext uri="{9D8B030D-6E8A-4147-A177-3AD203B41FA5}">
                      <a16:colId xmlns:a16="http://schemas.microsoft.com/office/drawing/2014/main" xmlns="" val="27202757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Description </a:t>
                      </a: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Year-1</a:t>
                      </a: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Total </a:t>
                      </a: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77929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b="0" kern="100" dirty="0">
                          <a:solidFill>
                            <a:sysClr val="windowText" lastClr="000000"/>
                          </a:solidFill>
                          <a:effectLst/>
                        </a:rPr>
                        <a:t>Project Associate</a:t>
                      </a: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 dirty="0">
                          <a:solidFill>
                            <a:sysClr val="windowText" lastClr="000000"/>
                          </a:solidFill>
                          <a:effectLst/>
                        </a:rPr>
                        <a:t>Rs. 25,000 ×12 months = Rs 3,00,000/-</a:t>
                      </a:r>
                      <a:endParaRPr lang="en-IN" sz="1600" kern="1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600" b="1" kern="10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b="1" kern="100" dirty="0">
                          <a:solidFill>
                            <a:sysClr val="windowText" lastClr="000000"/>
                          </a:solidFill>
                          <a:effectLst/>
                        </a:rPr>
                        <a:t>3,00,000</a:t>
                      </a:r>
                      <a:endParaRPr lang="en-IN" sz="1600" b="1" kern="1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26511842"/>
                  </a:ext>
                </a:extLst>
              </a:tr>
            </a:tbl>
          </a:graphicData>
        </a:graphic>
      </p:graphicFrame>
      <p:sp>
        <p:nvSpPr>
          <p:cNvPr id="7" name="Rectangle 2">
            <a:extLst>
              <a:ext uri="{FF2B5EF4-FFF2-40B4-BE49-F238E27FC236}">
                <a16:creationId xmlns:a16="http://schemas.microsoft.com/office/drawing/2014/main" xmlns="" id="{C17EC7A3-AA99-5EC6-07B0-6EB0D0D689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1136" y="589254"/>
            <a:ext cx="418824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rgbClr val="0070C0"/>
                </a:solidFill>
              </a:rPr>
              <a:t>Manpower Budget Detail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xmlns="" id="{948774F3-C1C1-F21A-9A21-7399BEEE92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909637742"/>
              </p:ext>
            </p:extLst>
          </p:nvPr>
        </p:nvGraphicFramePr>
        <p:xfrm>
          <a:off x="475898" y="3440857"/>
          <a:ext cx="5544616" cy="1121664"/>
        </p:xfrm>
        <a:graphic>
          <a:graphicData uri="http://schemas.openxmlformats.org/drawingml/2006/table">
            <a:tbl>
              <a:tblPr firstRow="1" firstCol="1" bandRow="1">
                <a:tableStyleId>{46F890A9-2807-4EBB-B81D-B2AA78EC7F39}</a:tableStyleId>
              </a:tblPr>
              <a:tblGrid>
                <a:gridCol w="3459862">
                  <a:extLst>
                    <a:ext uri="{9D8B030D-6E8A-4147-A177-3AD203B41FA5}">
                      <a16:colId xmlns:a16="http://schemas.microsoft.com/office/drawing/2014/main" xmlns="" val="207681228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xmlns="" val="782498186"/>
                    </a:ext>
                  </a:extLst>
                </a:gridCol>
                <a:gridCol w="1004634">
                  <a:extLst>
                    <a:ext uri="{9D8B030D-6E8A-4147-A177-3AD203B41FA5}">
                      <a16:colId xmlns:a16="http://schemas.microsoft.com/office/drawing/2014/main" xmlns="" val="938915980"/>
                    </a:ext>
                  </a:extLst>
                </a:gridCol>
              </a:tblGrid>
              <a:tr h="2609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IN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Workshop/Training Program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IN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Year-1 (Rs.)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IN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Total (Rs.) 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089493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IN" sz="1600" b="0" kern="100" dirty="0">
                          <a:effectLst/>
                        </a:rPr>
                        <a:t>Eight (8) nos. of 1-Day Workshop at each District of Tripura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IN" sz="1600" kern="100" dirty="0">
                          <a:effectLst/>
                        </a:rPr>
                        <a:t>4,24,400</a:t>
                      </a:r>
                      <a:endParaRPr lang="en-IN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IN" sz="1600" b="1" kern="100" dirty="0">
                          <a:effectLst/>
                        </a:rPr>
                        <a:t>4,24,400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15507623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xmlns="" id="{70AB7D85-C8FA-B763-1939-9B1529C253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27605072"/>
              </p:ext>
            </p:extLst>
          </p:nvPr>
        </p:nvGraphicFramePr>
        <p:xfrm>
          <a:off x="479374" y="4797152"/>
          <a:ext cx="5544616" cy="151216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312370">
                  <a:extLst>
                    <a:ext uri="{9D8B030D-6E8A-4147-A177-3AD203B41FA5}">
                      <a16:colId xmlns:a16="http://schemas.microsoft.com/office/drawing/2014/main" xmlns="" val="1239780415"/>
                    </a:ext>
                  </a:extLst>
                </a:gridCol>
                <a:gridCol w="2232246">
                  <a:extLst>
                    <a:ext uri="{9D8B030D-6E8A-4147-A177-3AD203B41FA5}">
                      <a16:colId xmlns:a16="http://schemas.microsoft.com/office/drawing/2014/main" xmlns="" val="16041968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chemeClr val="tx1"/>
                          </a:solidFill>
                        </a:rPr>
                        <a:t>Particulars</a:t>
                      </a:r>
                      <a:endParaRPr lang="en-IN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chemeClr val="tx1"/>
                          </a:solidFill>
                        </a:rPr>
                        <a:t>Amount Required </a:t>
                      </a:r>
                      <a:endParaRPr lang="en-IN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84390394"/>
                  </a:ext>
                </a:extLst>
              </a:tr>
              <a:tr h="229736"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600" b="0" kern="0" dirty="0">
                          <a:solidFill>
                            <a:schemeClr val="tx1"/>
                          </a:solidFill>
                          <a:effectLst/>
                        </a:rPr>
                        <a:t>Food and refreshments</a:t>
                      </a:r>
                      <a:endParaRPr lang="en-IN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600" b="0" kern="100" dirty="0">
                          <a:solidFill>
                            <a:schemeClr val="tx1"/>
                          </a:solidFill>
                          <a:effectLst/>
                        </a:rPr>
                        <a:t>1,35,200</a:t>
                      </a:r>
                      <a:endParaRPr lang="en-IN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525060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600" b="0" kern="0">
                          <a:solidFill>
                            <a:schemeClr val="tx1"/>
                          </a:solidFill>
                          <a:effectLst/>
                        </a:rPr>
                        <a:t>Stationary/ Miscellaneous</a:t>
                      </a:r>
                      <a:endParaRPr lang="en-IN" sz="1600" b="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600" b="0" kern="100" dirty="0">
                          <a:solidFill>
                            <a:schemeClr val="tx1"/>
                          </a:solidFill>
                          <a:effectLst/>
                        </a:rPr>
                        <a:t>85,200</a:t>
                      </a:r>
                      <a:endParaRPr lang="en-IN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78034817"/>
                  </a:ext>
                </a:extLst>
              </a:tr>
              <a:tr h="262488"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600" b="0" kern="0" dirty="0">
                          <a:solidFill>
                            <a:schemeClr val="tx1"/>
                          </a:solidFill>
                          <a:effectLst/>
                        </a:rPr>
                        <a:t>Local travel  </a:t>
                      </a:r>
                      <a:endParaRPr lang="en-IN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600" b="0" kern="100" dirty="0">
                          <a:solidFill>
                            <a:schemeClr val="tx1"/>
                          </a:solidFill>
                          <a:effectLst/>
                        </a:rPr>
                        <a:t>1,04,000</a:t>
                      </a:r>
                      <a:endParaRPr lang="en-IN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58725692"/>
                  </a:ext>
                </a:extLst>
              </a:tr>
              <a:tr h="148392"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600" b="0" kern="0" dirty="0">
                          <a:solidFill>
                            <a:schemeClr val="tx1"/>
                          </a:solidFill>
                          <a:effectLst/>
                        </a:rPr>
                        <a:t>Contingency </a:t>
                      </a:r>
                      <a:endParaRPr lang="en-IN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600" b="0" kern="100" dirty="0">
                          <a:solidFill>
                            <a:schemeClr val="tx1"/>
                          </a:solidFill>
                          <a:effectLst/>
                        </a:rPr>
                        <a:t>1,00,000</a:t>
                      </a:r>
                      <a:endParaRPr lang="en-IN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9052020"/>
                  </a:ext>
                </a:extLst>
              </a:tr>
              <a:tr h="148392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IN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600" b="1" kern="100" dirty="0">
                          <a:solidFill>
                            <a:schemeClr val="tx1"/>
                          </a:solidFill>
                          <a:effectLst/>
                        </a:rPr>
                        <a:t>4,24,400</a:t>
                      </a:r>
                      <a:endParaRPr lang="en-IN" sz="1600" b="1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648" marR="51648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86893278"/>
                  </a:ext>
                </a:extLst>
              </a:tr>
            </a:tbl>
          </a:graphicData>
        </a:graphic>
      </p:graphicFrame>
      <p:sp>
        <p:nvSpPr>
          <p:cNvPr id="24" name="Rectangle 5">
            <a:extLst>
              <a:ext uri="{FF2B5EF4-FFF2-40B4-BE49-F238E27FC236}">
                <a16:creationId xmlns:a16="http://schemas.microsoft.com/office/drawing/2014/main" xmlns="" id="{6016CEE8-5D90-C9CD-F041-3409EB5B9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06923" y="5157192"/>
            <a:ext cx="4172452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ea typeface="Calibri" panose="020F0502020204030204" pitchFamily="34" charset="0"/>
                <a:cs typeface="Times New Roman" panose="02020603050405020304" pitchFamily="18" charset="0"/>
              </a:rPr>
              <a:t>*Total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Artisans of the training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programmes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(10 Male + 10 Female from each district of Tripura) = 20*8 =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160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xmlns="" id="{D2D60194-817C-294A-3B7A-C6F0BB8C93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8008" y="2267580"/>
            <a:ext cx="418824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solidFill>
                  <a:srgbClr val="0070C0"/>
                </a:solidFill>
              </a:rPr>
              <a:t>Contingencies Budget Detail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xmlns="" id="{4CD49F15-823D-1293-5AEC-D3B50D49E5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5440" y="3068960"/>
            <a:ext cx="418824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solidFill>
                  <a:srgbClr val="0070C0"/>
                </a:solidFill>
              </a:rPr>
              <a:t>Training </a:t>
            </a:r>
            <a:r>
              <a:rPr lang="en-US" altLang="en-US" b="1" dirty="0" err="1">
                <a:solidFill>
                  <a:srgbClr val="0070C0"/>
                </a:solidFill>
              </a:rPr>
              <a:t>Programmes</a:t>
            </a:r>
            <a:r>
              <a:rPr lang="en-US" altLang="en-US" b="1" dirty="0">
                <a:solidFill>
                  <a:srgbClr val="0070C0"/>
                </a:solidFill>
              </a:rPr>
              <a:t> Budget Detail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B1BD301-3356-C59D-BCD6-9956A2A814F8}"/>
              </a:ext>
            </a:extLst>
          </p:cNvPr>
          <p:cNvSpPr txBox="1"/>
          <p:nvPr/>
        </p:nvSpPr>
        <p:spPr>
          <a:xfrm>
            <a:off x="9597614" y="6453336"/>
            <a:ext cx="893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accent6">
                    <a:lumMod val="50000"/>
                    <a:alpha val="60000"/>
                  </a:schemeClr>
                </a:solidFill>
              </a:rPr>
              <a:t>14.03.2024</a:t>
            </a:r>
            <a:endParaRPr lang="en-IN" sz="1100" b="1" dirty="0">
              <a:solidFill>
                <a:schemeClr val="accent6">
                  <a:lumMod val="50000"/>
                  <a:alpha val="60000"/>
                </a:schemeClr>
              </a:solidFill>
            </a:endParaRP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xmlns="" id="{4750A957-69AD-44EA-A3D8-2D06D000761F}"/>
              </a:ext>
            </a:extLst>
          </p:cNvPr>
          <p:cNvSpPr txBox="1">
            <a:spLocks/>
          </p:cNvSpPr>
          <p:nvPr/>
        </p:nvSpPr>
        <p:spPr>
          <a:xfrm>
            <a:off x="407368" y="6453336"/>
            <a:ext cx="1296144" cy="2616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l" defTabSz="914400" rtl="0" eaLnBrk="1" latinLnBrk="0" hangingPunct="1">
              <a:defRPr sz="1100" b="0" i="0" kern="120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b="1">
                <a:solidFill>
                  <a:schemeClr val="accent6">
                    <a:lumMod val="50000"/>
                    <a:alpha val="60000"/>
                  </a:schemeClr>
                </a:solidFill>
              </a:rPr>
              <a:t>NIT Agartala</a:t>
            </a:r>
            <a:endParaRPr lang="en-IN" sz="1200" b="1" dirty="0">
              <a:solidFill>
                <a:schemeClr val="accent6">
                  <a:lumMod val="50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13999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79376" y="6453336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A6E5D-F209-44BA-8571-EC128AF554F1}" type="slidenum">
              <a:rPr lang="en-IN" smtClean="0">
                <a:solidFill>
                  <a:schemeClr val="bg1"/>
                </a:solidFill>
              </a:rPr>
              <a:pPr/>
              <a:t>7</a:t>
            </a:fld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79376" y="548680"/>
            <a:ext cx="990000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 rot="20123516">
            <a:off x="2584628" y="2391675"/>
            <a:ext cx="569299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rgbClr val="FF0066"/>
                </a:solidFill>
                <a:cs typeface="Times New Roman" pitchFamily="18" charset="0"/>
              </a:rPr>
              <a:t>Thank You</a:t>
            </a:r>
            <a:endParaRPr lang="en-IN" sz="8000" b="1" dirty="0">
              <a:solidFill>
                <a:srgbClr val="FF0066"/>
              </a:solidFill>
              <a:cs typeface="Times New Roman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8043B23-FD96-EF0F-B30F-954548A85D78}"/>
              </a:ext>
            </a:extLst>
          </p:cNvPr>
          <p:cNvSpPr txBox="1"/>
          <p:nvPr/>
        </p:nvSpPr>
        <p:spPr>
          <a:xfrm>
            <a:off x="9597614" y="6453336"/>
            <a:ext cx="893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accent6">
                    <a:lumMod val="50000"/>
                    <a:alpha val="60000"/>
                  </a:schemeClr>
                </a:solidFill>
              </a:rPr>
              <a:t>14.03.2024</a:t>
            </a:r>
            <a:endParaRPr lang="en-IN" sz="1100" b="1" dirty="0">
              <a:solidFill>
                <a:schemeClr val="accent6">
                  <a:lumMod val="50000"/>
                  <a:alpha val="60000"/>
                </a:schemeClr>
              </a:solidFill>
            </a:endParaRPr>
          </a:p>
        </p:txBody>
      </p:sp>
      <p:sp>
        <p:nvSpPr>
          <p:cNvPr id="3" name="Footer Placeholder 6">
            <a:extLst>
              <a:ext uri="{FF2B5EF4-FFF2-40B4-BE49-F238E27FC236}">
                <a16:creationId xmlns:a16="http://schemas.microsoft.com/office/drawing/2014/main" xmlns="" id="{CD3B73DA-F888-4CD8-9DC1-D183748AF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7368" y="6453337"/>
            <a:ext cx="1296144" cy="261610"/>
          </a:xfrm>
        </p:spPr>
        <p:txBody>
          <a:bodyPr/>
          <a:lstStyle/>
          <a:p>
            <a:r>
              <a:rPr lang="en-IN" sz="1200" b="1" dirty="0">
                <a:solidFill>
                  <a:schemeClr val="accent6">
                    <a:lumMod val="50000"/>
                    <a:alpha val="60000"/>
                  </a:schemeClr>
                </a:solidFill>
              </a:rPr>
              <a:t>NIT Agartala</a:t>
            </a:r>
          </a:p>
        </p:txBody>
      </p:sp>
    </p:spTree>
    <p:extLst>
      <p:ext uri="{BB962C8B-B14F-4D97-AF65-F5344CB8AC3E}">
        <p14:creationId xmlns:p14="http://schemas.microsoft.com/office/powerpoint/2010/main" xmlns="" val="19117842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xtreme Shadow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3217</TotalTime>
  <Words>825</Words>
  <Application>Microsoft Office PowerPoint</Application>
  <PresentationFormat>Custom</PresentationFormat>
  <Paragraphs>259</Paragraphs>
  <Slides>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Ion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DIPAK</dc:creator>
  <cp:lastModifiedBy>ADMIN</cp:lastModifiedBy>
  <cp:revision>206</cp:revision>
  <dcterms:created xsi:type="dcterms:W3CDTF">2018-03-19T04:54:16Z</dcterms:created>
  <dcterms:modified xsi:type="dcterms:W3CDTF">2024-03-13T05:47:32Z</dcterms:modified>
</cp:coreProperties>
</file>

<file path=docProps/thumbnail.jpeg>
</file>